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96" r:id="rId3"/>
    <p:sldId id="297" r:id="rId4"/>
    <p:sldId id="298" r:id="rId5"/>
    <p:sldId id="299" r:id="rId6"/>
    <p:sldId id="294" r:id="rId7"/>
    <p:sldId id="300" r:id="rId8"/>
    <p:sldId id="301" r:id="rId9"/>
    <p:sldId id="302" r:id="rId10"/>
    <p:sldId id="286" r:id="rId11"/>
    <p:sldId id="258" r:id="rId12"/>
    <p:sldId id="307" r:id="rId13"/>
    <p:sldId id="304" r:id="rId14"/>
    <p:sldId id="292" r:id="rId15"/>
    <p:sldId id="305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5" r:id="rId26"/>
    <p:sldId id="317" r:id="rId27"/>
    <p:sldId id="322" r:id="rId28"/>
    <p:sldId id="323" r:id="rId29"/>
    <p:sldId id="324" r:id="rId30"/>
    <p:sldId id="319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660"/>
  </p:normalViewPr>
  <p:slideViewPr>
    <p:cSldViewPr snapToGrid="0">
      <p:cViewPr>
        <p:scale>
          <a:sx n="75" d="100"/>
          <a:sy n="75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0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295A33-0407-40D2-8564-72FAFCF5AC8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41014E-EBB2-4BD7-9DB2-3BDCC4FFF2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084" y="3067147"/>
            <a:ext cx="766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</a:rPr>
              <a:t>كيف تحسن من أدائك</a:t>
            </a:r>
            <a:endParaRPr lang="en-US" sz="5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9" t="10500" r="13859" b="79422"/>
          <a:stretch/>
        </p:blipFill>
        <p:spPr bwMode="auto">
          <a:xfrm>
            <a:off x="1764407" y="191564"/>
            <a:ext cx="5941752" cy="112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4649" y="1840476"/>
            <a:ext cx="7505392" cy="707886"/>
          </a:xfrm>
          <a:prstGeom prst="rect">
            <a:avLst/>
          </a:prstGeom>
          <a:noFill/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How to Improve Your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178" y="5166514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November 22,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3378" y="4293363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Ali Husain Al-</a:t>
            </a:r>
            <a:r>
              <a:rPr lang="en-US" sz="2400" dirty="0" err="1">
                <a:solidFill>
                  <a:srgbClr val="C00000"/>
                </a:solidFill>
              </a:rPr>
              <a:t>Gadhib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704" y="3445981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(KSV)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2819856" y="2001863"/>
            <a:ext cx="2808211" cy="17672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3"/>
          </p:cNvCxnSpPr>
          <p:nvPr/>
        </p:nvCxnSpPr>
        <p:spPr>
          <a:xfrm flipV="1">
            <a:off x="2819856" y="3769146"/>
            <a:ext cx="270518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2819856" y="3769147"/>
            <a:ext cx="2565746" cy="1444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8067" y="1720544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- Knowledge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8067" y="3445980"/>
            <a:ext cx="1909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- Skills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8067" y="5028599"/>
            <a:ext cx="199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-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6558" y="544515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KSV model</a:t>
            </a:r>
          </a:p>
        </p:txBody>
      </p:sp>
    </p:spTree>
    <p:extLst>
      <p:ext uri="{BB962C8B-B14F-4D97-AF65-F5344CB8AC3E}">
        <p14:creationId xmlns:p14="http://schemas.microsoft.com/office/powerpoint/2010/main" val="2961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130802" y="1970468"/>
            <a:ext cx="3264697" cy="2910625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60959" y="167425"/>
            <a:ext cx="1996225" cy="1803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3826" y="807337"/>
            <a:ext cx="179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Knowledge</a:t>
            </a:r>
          </a:p>
        </p:txBody>
      </p:sp>
      <p:sp>
        <p:nvSpPr>
          <p:cNvPr id="6" name="Oval 5"/>
          <p:cNvSpPr/>
          <p:nvPr/>
        </p:nvSpPr>
        <p:spPr>
          <a:xfrm>
            <a:off x="1142494" y="4167111"/>
            <a:ext cx="1996225" cy="1803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9980" y="4630215"/>
            <a:ext cx="1761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Values and</a:t>
            </a:r>
          </a:p>
          <a:p>
            <a:r>
              <a:rPr lang="en-US" sz="2800" dirty="0"/>
              <a:t>Manners</a:t>
            </a:r>
          </a:p>
        </p:txBody>
      </p:sp>
      <p:sp>
        <p:nvSpPr>
          <p:cNvPr id="8" name="Oval 7"/>
          <p:cNvSpPr/>
          <p:nvPr/>
        </p:nvSpPr>
        <p:spPr>
          <a:xfrm>
            <a:off x="6395499" y="4159877"/>
            <a:ext cx="1996225" cy="1803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43809" y="4755507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Skills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7493" y="3579135"/>
            <a:ext cx="97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GPA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4760" y="4762345"/>
            <a:ext cx="1322510" cy="157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15947" y="3000779"/>
            <a:ext cx="532844" cy="9709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18019" y="3048365"/>
            <a:ext cx="535681" cy="9608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43625" y="2974010"/>
            <a:ext cx="529486" cy="8748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90300" y="4982217"/>
            <a:ext cx="1276817" cy="91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83525" y="2910627"/>
            <a:ext cx="522250" cy="943033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23" y="2280028"/>
            <a:ext cx="7748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q"/>
            </a:pPr>
            <a:r>
              <a:rPr lang="ar-SA" sz="3600" b="1" dirty="0"/>
              <a:t>المعرفة تقود إلى المهارة</a:t>
            </a:r>
            <a:endParaRPr lang="en-US" sz="3600" dirty="0"/>
          </a:p>
          <a:p>
            <a:pPr marL="285750" indent="-285750" algn="r" rtl="1">
              <a:buFont typeface="Wingdings" pitchFamily="2" charset="2"/>
              <a:buChar char="q"/>
            </a:pPr>
            <a:r>
              <a:rPr lang="en-GB" sz="3600" b="1" dirty="0" err="1"/>
              <a:t>المهارة</a:t>
            </a:r>
            <a:r>
              <a:rPr lang="en-GB" sz="3600" b="1" dirty="0"/>
              <a:t> </a:t>
            </a:r>
            <a:r>
              <a:rPr lang="en-GB" sz="3600" b="1" dirty="0" err="1"/>
              <a:t>تنمي</a:t>
            </a:r>
            <a:r>
              <a:rPr lang="en-GB" sz="3600" b="1" dirty="0"/>
              <a:t> </a:t>
            </a:r>
            <a:r>
              <a:rPr lang="en-GB" sz="3600" b="1" dirty="0" err="1"/>
              <a:t>المعرفة</a:t>
            </a:r>
            <a:r>
              <a:rPr lang="en-GB" sz="3600" b="1" dirty="0"/>
              <a:t> </a:t>
            </a:r>
            <a:endParaRPr lang="en-US" sz="3600" dirty="0"/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SY" sz="3600" b="1" dirty="0"/>
              <a:t>و القيم تؤثر و تتأثر بالمعرفة و المهارة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4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130" y="307846"/>
            <a:ext cx="595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the question is what is the combination 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three function KSV that makes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0620" y="1467151"/>
            <a:ext cx="301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= K + S +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5460" y="2186855"/>
            <a:ext cx="639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 =     k + </a:t>
            </a:r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+  v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33770"/>
              </p:ext>
            </p:extLst>
          </p:nvPr>
        </p:nvGraphicFramePr>
        <p:xfrm>
          <a:off x="3367991" y="2192388"/>
          <a:ext cx="642452" cy="64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3" imgW="152280" imgH="139680" progId="Equation.DSMT4">
                  <p:embed/>
                </p:oleObj>
              </mc:Choice>
              <mc:Fallback>
                <p:oleObj name="Equation" r:id="rId3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7991" y="2192388"/>
                        <a:ext cx="642452" cy="640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23870"/>
              </p:ext>
            </p:extLst>
          </p:nvPr>
        </p:nvGraphicFramePr>
        <p:xfrm>
          <a:off x="5616191" y="2145108"/>
          <a:ext cx="573433" cy="72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6191" y="2145108"/>
                        <a:ext cx="573433" cy="729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293408"/>
              </p:ext>
            </p:extLst>
          </p:nvPr>
        </p:nvGraphicFramePr>
        <p:xfrm>
          <a:off x="3367991" y="3022469"/>
          <a:ext cx="1896717" cy="116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7991" y="3022469"/>
                        <a:ext cx="1896717" cy="116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8262"/>
              </p:ext>
            </p:extLst>
          </p:nvPr>
        </p:nvGraphicFramePr>
        <p:xfrm>
          <a:off x="3548675" y="4375965"/>
          <a:ext cx="1716033" cy="57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8675" y="4375965"/>
                        <a:ext cx="1716033" cy="57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501155"/>
              </p:ext>
            </p:extLst>
          </p:nvPr>
        </p:nvGraphicFramePr>
        <p:xfrm>
          <a:off x="3302911" y="5137259"/>
          <a:ext cx="2047741" cy="11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2911" y="5137259"/>
                        <a:ext cx="2047741" cy="118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5" y="1177813"/>
            <a:ext cx="325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GPA = f(KSV)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943" y="2203448"/>
            <a:ext cx="3342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(a, b, c, 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0943" y="3278382"/>
            <a:ext cx="304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(f, g, h,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4051" y="4452747"/>
            <a:ext cx="3229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(j, k, l, m)</a:t>
            </a:r>
          </a:p>
        </p:txBody>
      </p:sp>
    </p:spTree>
    <p:extLst>
      <p:ext uri="{BB962C8B-B14F-4D97-AF65-F5344CB8AC3E}">
        <p14:creationId xmlns:p14="http://schemas.microsoft.com/office/powerpoint/2010/main" val="6952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" y="1139877"/>
            <a:ext cx="80068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 </a:t>
            </a:r>
            <a:endParaRPr lang="en-US" sz="2800" dirty="0">
              <a:solidFill>
                <a:srgbClr val="C00000"/>
              </a:solidFill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</a:rPr>
              <a:t>الجامعة ركزت على أمور كثيرة و مهمة جدا و استراتيجيات لرفع المعدل التراكمي لشخصية الطالب جنباً إلى جنب مع معدله التراكمي </a:t>
            </a:r>
            <a:r>
              <a:rPr lang="ar-SA" sz="2800" b="1" dirty="0"/>
              <a:t>:</a:t>
            </a:r>
            <a:endParaRPr lang="en-US" sz="2800" dirty="0"/>
          </a:p>
          <a:p>
            <a:pPr algn="r" rtl="1"/>
            <a:r>
              <a:rPr lang="ar-SA" sz="2800" b="1" dirty="0"/>
              <a:t> </a:t>
            </a:r>
            <a:endParaRPr lang="en-US" sz="2800" b="1" dirty="0"/>
          </a:p>
          <a:p>
            <a:pPr marL="457200" indent="-457200" algn="r" rtl="1">
              <a:buFont typeface="Wingdings" pitchFamily="2" charset="2"/>
              <a:buChar char="q"/>
            </a:pPr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النوادي  ( المهارات ) .</a:t>
            </a:r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العمل التطوعي ( القيم )</a:t>
            </a:r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العمل الخيري ( القيم )</a:t>
            </a:r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التحصيل الاكاديمي ( العلم و المعرفة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7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0" y="1073448"/>
            <a:ext cx="86674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 </a:t>
            </a:r>
            <a:endParaRPr lang="en-US" sz="3200" dirty="0"/>
          </a:p>
          <a:p>
            <a:pPr algn="ctr" rtl="1"/>
            <a:r>
              <a:rPr lang="ar-SA" sz="3200" b="1" dirty="0"/>
              <a:t>مااذا انت اليوم هو ليس من أجتهادك وحدك و إنما هو نعمة و تفضل من الرحمن أولاً ، وثم والديك ، وعطاء وطنك ، و اجتهادك </a:t>
            </a:r>
            <a:endParaRPr lang="en-US" sz="3200" dirty="0"/>
          </a:p>
          <a:p>
            <a:pPr algn="ctr" rtl="1"/>
            <a:r>
              <a:rPr lang="ar-SA" sz="3200" b="1" dirty="0"/>
              <a:t> </a:t>
            </a:r>
            <a:endParaRPr lang="en-US" sz="3200" dirty="0"/>
          </a:p>
          <a:p>
            <a:pPr algn="ctr" rtl="1"/>
            <a:r>
              <a:rPr lang="ar-SA" sz="3200" b="1" dirty="0"/>
              <a:t> </a:t>
            </a:r>
            <a:endParaRPr lang="en-US" sz="3200" dirty="0"/>
          </a:p>
          <a:p>
            <a:pPr algn="ctr" rtl="1"/>
            <a:r>
              <a:rPr lang="ar-SA" sz="3200" b="1" dirty="0"/>
              <a:t>إذاً </a:t>
            </a:r>
            <a:endParaRPr lang="en-US" sz="3200" dirty="0"/>
          </a:p>
          <a:p>
            <a:pPr algn="ctr" rtl="1"/>
            <a:r>
              <a:rPr lang="ar-SA" sz="3200" b="1" dirty="0"/>
              <a:t> </a:t>
            </a:r>
            <a:endParaRPr lang="en-US" sz="3200" dirty="0"/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تواضــــــــــــع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60" y="819525"/>
            <a:ext cx="810081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/>
              <a:t> </a:t>
            </a:r>
            <a:endParaRPr lang="en-US" sz="3600" dirty="0">
              <a:solidFill>
                <a:srgbClr val="C00000"/>
              </a:solidFill>
            </a:endParaRPr>
          </a:p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الدماغ و علم الأعصاب </a:t>
            </a:r>
            <a:endParaRPr lang="en-US" sz="3600" dirty="0">
              <a:solidFill>
                <a:srgbClr val="C00000"/>
              </a:solidFill>
            </a:endParaRPr>
          </a:p>
          <a:p>
            <a:pPr algn="r" rtl="1"/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يحتوي الدماغ على عشرة بلايين من النيورونات .</a:t>
            </a:r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تتصل مع بعضها البعض عن طريق وصيلات يبلغ عددها مائة تريليون .</a:t>
            </a:r>
            <a:endParaRPr lang="en-US" sz="2800" dirty="0"/>
          </a:p>
          <a:p>
            <a:pPr marL="457200" lvl="0" indent="-457200" algn="r" rtl="1">
              <a:buFont typeface="Wingdings" pitchFamily="2" charset="2"/>
              <a:buChar char="q"/>
            </a:pPr>
            <a:r>
              <a:rPr lang="ar-SA" sz="2800" b="1" dirty="0"/>
              <a:t>في سم المكعب الواحد يوجد وصيلات عددها كعدد النجوم في المجموعة الشمسية لدرب التبانة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83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72" y="356114"/>
            <a:ext cx="6043609" cy="5587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2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8" y="456126"/>
            <a:ext cx="8292921" cy="5622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850" y="194590"/>
            <a:ext cx="80750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المحاضرة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مقدمة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  <a:p>
            <a:pPr marL="457200" marR="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نموذج  ع . م. ق لحساب المعدل التراكمي لشخصيتك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  <a:p>
            <a:pPr marL="457200" marR="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الدماغ و علم الأعصاب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  <a:p>
            <a:pPr marL="457200" marR="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خطوات عملية لرفع المعدل التراكمي لحياتك</a:t>
            </a:r>
          </a:p>
          <a:p>
            <a:pPr marL="457200" marR="0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كيف تطور و ترفع من معدل أدائك الجامعي</a:t>
            </a:r>
          </a:p>
        </p:txBody>
      </p:sp>
    </p:spTree>
    <p:extLst>
      <p:ext uri="{BB962C8B-B14F-4D97-AF65-F5344CB8AC3E}">
        <p14:creationId xmlns:p14="http://schemas.microsoft.com/office/powerpoint/2010/main" val="9853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9" y="682044"/>
            <a:ext cx="7972024" cy="524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2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" y="370266"/>
            <a:ext cx="8494012" cy="5721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4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970905"/>
            <a:ext cx="8281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 </a:t>
            </a:r>
            <a:endParaRPr lang="en-US" sz="4000" dirty="0">
              <a:solidFill>
                <a:srgbClr val="C00000"/>
              </a:solidFill>
            </a:endParaRP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لن تستطيع ان تستقبل قناتك بوضوح مادام الارسال ليس على نفس التردد</a:t>
            </a:r>
            <a:endParaRPr lang="en-US" sz="4000" dirty="0">
              <a:solidFill>
                <a:srgbClr val="C00000"/>
              </a:solidFill>
            </a:endParaRPr>
          </a:p>
          <a:p>
            <a:pPr algn="ctr" rtl="1"/>
            <a:r>
              <a:rPr lang="ar-SA" sz="4000" b="1" dirty="0"/>
              <a:t> </a:t>
            </a:r>
            <a:endParaRPr lang="en-US" sz="4000" dirty="0"/>
          </a:p>
          <a:p>
            <a:pPr algn="ctr" rtl="1"/>
            <a:r>
              <a:rPr lang="ar-SA" sz="4000" b="1" dirty="0"/>
              <a:t>إذا</a:t>
            </a:r>
            <a:endParaRPr lang="en-US" sz="4000" dirty="0"/>
          </a:p>
          <a:p>
            <a:pPr algn="ctr" rtl="1"/>
            <a:r>
              <a:rPr lang="ar-SA" sz="4000" b="1" dirty="0"/>
              <a:t>تحتاج إلى التركيز و المعايرة 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2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092" y="889945"/>
            <a:ext cx="7415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3600" b="1" u="sng" dirty="0">
                <a:solidFill>
                  <a:srgbClr val="C00000"/>
                </a:solidFill>
              </a:rPr>
              <a:t>خطوات علمية لرفع المعدل التراكمي لشخصيتك 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973" y="2157699"/>
            <a:ext cx="69320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لا تنتقد و لا تحكم على الآخرين و لا تقارن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إنسى و أصفح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إبدأ بالاقلاع عن عادة واحدة غير محبوة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لا تنسى أن تاكل الماء و أن تتنفس بعمق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الإيجابية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1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134" y="1409836"/>
            <a:ext cx="78689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لا تهرب من الأشياء التي تخيفك بل واجهها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تعلم شيئ جديد ( السباحة ).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ابتعد عن جلد لاذات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تعرف على نقاط القوة عندك فهي نقاط تسويقك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ثق بنفسك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25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0" y="1707067"/>
            <a:ext cx="82424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أنظر إلى العقبات كتحديات و ليست كمشاكل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أيقظ الجانب العاطفي من عقللك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حاول أن تحل أي مشكلة مهما كانت صغيرة لانها عقبة في طريق التخاطب العقلي و المعرفي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لن تعطي و لن تخدم ما دمت ضعيفاً جسمياً و روحياً لذا ساعة لربك و ساعة لبدنك .</a:t>
            </a:r>
            <a:endParaRPr lang="en-US" sz="3200" dirty="0"/>
          </a:p>
          <a:p>
            <a:pPr marL="285750" lvl="0" indent="-285750" algn="r" rtl="1">
              <a:buFont typeface="Wingdings" pitchFamily="2" charset="2"/>
              <a:buChar char="q"/>
            </a:pPr>
            <a:r>
              <a:rPr lang="ar-SA" sz="3200" b="1" dirty="0"/>
              <a:t>استحضار الامتنان و النعم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0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5" y="322540"/>
            <a:ext cx="83326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 </a:t>
            </a:r>
            <a:endParaRPr lang="en-US" dirty="0"/>
          </a:p>
          <a:p>
            <a:pPr algn="r" rtl="1"/>
            <a:r>
              <a:rPr lang="ar-SA" b="1" dirty="0"/>
              <a:t> </a:t>
            </a:r>
            <a:endParaRPr lang="en-US" dirty="0"/>
          </a:p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أشرف حبيب الرحمن</a:t>
            </a:r>
            <a:endParaRPr lang="en-US" sz="3600" dirty="0">
              <a:solidFill>
                <a:srgbClr val="C00000"/>
              </a:solidFill>
            </a:endParaRPr>
          </a:p>
          <a:p>
            <a:pPr algn="r" rtl="1"/>
            <a:r>
              <a:rPr lang="ar-SA" b="1" dirty="0"/>
              <a:t> </a:t>
            </a:r>
            <a:endParaRPr lang="en-US" sz="3200" dirty="0"/>
          </a:p>
          <a:p>
            <a:pPr algn="r" rtl="1"/>
            <a:r>
              <a:rPr lang="ar-SA" sz="3200" b="1" dirty="0"/>
              <a:t>صاحب أكبر شركة لبرمجة الهندسة الانشائية ( برج خليفة )</a:t>
            </a:r>
            <a:endParaRPr lang="en-US" sz="3200" dirty="0"/>
          </a:p>
          <a:p>
            <a:pPr algn="r" rtl="1"/>
            <a:r>
              <a:rPr lang="ar-SA" sz="3200" b="1" dirty="0"/>
              <a:t>15% هو نصيب الجانب المعرفي</a:t>
            </a:r>
            <a:endParaRPr lang="en-US" sz="3200" dirty="0"/>
          </a:p>
        </p:txBody>
      </p:sp>
      <p:pic>
        <p:nvPicPr>
          <p:cNvPr id="3" name="Picture 2" descr="شرف حبيب الل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57" y="2890829"/>
            <a:ext cx="2687266" cy="3316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CF5FB9-B0F4-400B-BBF0-362F8576D3D1}"/>
              </a:ext>
            </a:extLst>
          </p:cNvPr>
          <p:cNvSpPr txBox="1"/>
          <p:nvPr/>
        </p:nvSpPr>
        <p:spPr>
          <a:xfrm>
            <a:off x="848139" y="622852"/>
            <a:ext cx="772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التحديات و الصعوبات التي أثرت على معدلك التراكمي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24FA3-B1B7-4A9D-A679-21C0E1A0CB94}"/>
              </a:ext>
            </a:extLst>
          </p:cNvPr>
          <p:cNvSpPr txBox="1"/>
          <p:nvPr/>
        </p:nvSpPr>
        <p:spPr>
          <a:xfrm>
            <a:off x="2378765" y="2095619"/>
            <a:ext cx="4386469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3200" dirty="0"/>
              <a:t>صعوبات أكاديمية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3200" dirty="0"/>
              <a:t>مشاكل تخصصية ووظيفية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3200" dirty="0"/>
              <a:t>تحديات عائلية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SA" sz="3200" dirty="0"/>
              <a:t>أمور شخصية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77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A4637-9C89-4407-8A23-E55F244C1AEC}"/>
              </a:ext>
            </a:extLst>
          </p:cNvPr>
          <p:cNvSpPr txBox="1"/>
          <p:nvPr/>
        </p:nvSpPr>
        <p:spPr>
          <a:xfrm>
            <a:off x="1694449" y="1821621"/>
            <a:ext cx="5755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نقاط القوة في شخصيتك و المهارات </a:t>
            </a:r>
          </a:p>
          <a:p>
            <a:r>
              <a:rPr lang="ar-SA" sz="3600" dirty="0">
                <a:solidFill>
                  <a:srgbClr val="C00000"/>
                </a:solidFill>
              </a:rPr>
              <a:t>التي تساعدك على التغلب على مشاكلك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34D7C-16AA-42D3-B94B-54FBC8C158CC}"/>
              </a:ext>
            </a:extLst>
          </p:cNvPr>
          <p:cNvSpPr txBox="1"/>
          <p:nvPr/>
        </p:nvSpPr>
        <p:spPr>
          <a:xfrm>
            <a:off x="1295400" y="1663700"/>
            <a:ext cx="61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</a:rPr>
              <a:t>رسم خطة عمل و البدء على تنفيذها بالاستشارة مع مرشدك الطلابي </a:t>
            </a:r>
          </a:p>
        </p:txBody>
      </p:sp>
    </p:spTree>
    <p:extLst>
      <p:ext uri="{BB962C8B-B14F-4D97-AF65-F5344CB8AC3E}">
        <p14:creationId xmlns:p14="http://schemas.microsoft.com/office/powerpoint/2010/main" val="37290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561" y="721217"/>
            <a:ext cx="5293216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SA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أهم سؤالين في حياتك 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لماذا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ar-SY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؟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كيف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ar-SY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؟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16409"/>
            <a:ext cx="8963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الإجابة عليها ينتج لك أفاق لمعرفة الذات و أكتشاف الطاقة الكامنة داخل النفس و الأخذ بها إلى الأفضل 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02062" y="177975"/>
            <a:ext cx="39830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الشمس</a:t>
            </a:r>
            <a:endParaRPr kumimoji="0" lang="en-US" b="0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تنزي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1440958"/>
            <a:ext cx="2813731" cy="28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7302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534" y="4334605"/>
            <a:ext cx="6235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الشمس وقودها ذاتي </a:t>
            </a:r>
            <a:endParaRPr lang="en-US" sz="3200" dirty="0"/>
          </a:p>
          <a:p>
            <a:pPr algn="r" rtl="1"/>
            <a:r>
              <a:rPr lang="ar-SA" sz="3200" b="1" dirty="0"/>
              <a:t>تعطي النور ، الطاقة ، و الحرارة و الدفئ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62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144" y="2361279"/>
            <a:ext cx="58959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C00000"/>
                </a:solidFill>
              </a:rPr>
              <a:t>لذا</a:t>
            </a:r>
            <a:endParaRPr lang="en-US" sz="4400" dirty="0">
              <a:solidFill>
                <a:srgbClr val="C00000"/>
              </a:solidFill>
            </a:endParaRPr>
          </a:p>
          <a:p>
            <a:pPr algn="ctr" rtl="1"/>
            <a:r>
              <a:rPr lang="ar-SA" sz="4400" b="1" dirty="0">
                <a:solidFill>
                  <a:srgbClr val="C00000"/>
                </a:solidFill>
              </a:rPr>
              <a:t> </a:t>
            </a:r>
            <a:endParaRPr lang="en-US" sz="4400" dirty="0">
              <a:solidFill>
                <a:srgbClr val="C00000"/>
              </a:solidFill>
            </a:endParaRPr>
          </a:p>
          <a:p>
            <a:pPr algn="ctr" rtl="1"/>
            <a:r>
              <a:rPr lang="ar-SA" sz="4400" b="1" dirty="0">
                <a:solidFill>
                  <a:srgbClr val="C00000"/>
                </a:solidFill>
              </a:rPr>
              <a:t>" أريدك نجماً لا أريدك كوباً   "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3528" y="2159939"/>
            <a:ext cx="38314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شكرا لإصغائكم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14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225" y="1199348"/>
            <a:ext cx="5022760" cy="36625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الأصول</a:t>
            </a:r>
            <a:r>
              <a:rPr lang="ar-SY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</a:t>
            </a:r>
            <a:r>
              <a:rPr lang="ar-SY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Y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عمر</a:t>
            </a:r>
            <a:r>
              <a:rPr lang="ar-SA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ك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  <a:p>
            <a:pPr marL="571500" marR="0" lvl="0" indent="-5715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Y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د</a:t>
            </a:r>
            <a:r>
              <a:rPr lang="ar-SY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ماغك / عقلك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</p:txBody>
      </p:sp>
    </p:spTree>
    <p:extLst>
      <p:ext uri="{BB962C8B-B14F-4D97-AF65-F5344CB8AC3E}">
        <p14:creationId xmlns:p14="http://schemas.microsoft.com/office/powerpoint/2010/main" val="2327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035" y="455955"/>
            <a:ext cx="8281114" cy="165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Y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نموذج  ع . م. ق لحساب المعدل التراكمي لشخصيتك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885" y="2639542"/>
            <a:ext cx="7611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المعرفة (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KNOWLEDGE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          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ع       (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K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المهارة (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SKILL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                          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م       (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q"/>
            </a:pP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القيم و المبادئ  (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VALUES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          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ق       (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V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T Bold Heading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915" y="5469460"/>
            <a:ext cx="784323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KSV model for calculating the GPA of your personality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21" y="404871"/>
            <a:ext cx="6066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attributes of K,S, and 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707" y="3128445"/>
            <a:ext cx="33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1904" b="-1690"/>
          <a:stretch/>
        </p:blipFill>
        <p:spPr>
          <a:xfrm>
            <a:off x="5805085" y="1251257"/>
            <a:ext cx="325259" cy="1162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0216" y="1467819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=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1904" b="-1690"/>
          <a:stretch/>
        </p:blipFill>
        <p:spPr>
          <a:xfrm>
            <a:off x="5846468" y="2736742"/>
            <a:ext cx="325259" cy="1162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5723" y="2901493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=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51904" b="-1690"/>
          <a:stretch/>
        </p:blipFill>
        <p:spPr>
          <a:xfrm>
            <a:off x="5846468" y="4386978"/>
            <a:ext cx="325259" cy="11623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6537" y="4386978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=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35943" y="1832416"/>
            <a:ext cx="2689478" cy="14677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35943" y="3300211"/>
            <a:ext cx="24587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35943" y="3317901"/>
            <a:ext cx="2458784" cy="13987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226" y="157929"/>
            <a:ext cx="650383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المعرفة</a:t>
            </a:r>
            <a:r>
              <a:rPr lang="ar-SY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    </a:t>
            </a:r>
            <a:r>
              <a:rPr lang="en-US" sz="2800" b="1" dirty="0">
                <a:solidFill>
                  <a:srgbClr val="C00000"/>
                </a:solidFill>
                <a:latin typeface="PT Bold Heading"/>
                <a:ea typeface="Times New Roman" panose="02020603050405020304" pitchFamily="18" charset="0"/>
              </a:rPr>
              <a:t> </a:t>
            </a:r>
            <a:r>
              <a:rPr lang="ar-SY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</a:t>
            </a:r>
            <a:r>
              <a:rPr lang="ar-SY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K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القراءة 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الإصغاء 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الدورات 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التحصيل الأكاديمي 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التواصل الجتماعي 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الكتابة 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611" y="405096"/>
            <a:ext cx="740535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المهارات       (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 S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مهارة الاتصال مع الآخرين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مهارة التسويق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مهارة برامج الكومبيوتر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مهارة الألعاب الرياضية ( الرماية – السباحة – ركوب الخيل 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مهارة الأكل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مهارة الاسترخاء 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871" y="1175246"/>
            <a:ext cx="7418230" cy="61247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الأخلاق 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العبادات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المعاملات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الإخلاص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التواضع </a:t>
            </a:r>
            <a:r>
              <a:rPr lang="ar-SY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الاحترام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الامانة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حب الآخرين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فن التعامل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Y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اللطف و المداراة 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7680" y="371201"/>
            <a:ext cx="3274934" cy="904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القيم      </a:t>
            </a:r>
            <a:r>
              <a:rPr lang="ar-SY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</a:t>
            </a:r>
            <a:r>
              <a:rPr lang="ar-SY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(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/>
              </a:rPr>
              <a:t> V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ACDFBBAD8CC47806620AF313F22E0" ma:contentTypeVersion="1" ma:contentTypeDescription="Create a new document." ma:contentTypeScope="" ma:versionID="205647922401a5cf3ce0425b27f03bc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66B30D-C290-4DAA-A378-490D02B0E297}"/>
</file>

<file path=customXml/itemProps2.xml><?xml version="1.0" encoding="utf-8"?>
<ds:datastoreItem xmlns:ds="http://schemas.openxmlformats.org/officeDocument/2006/customXml" ds:itemID="{52DAB5E4-1309-4E78-88F4-FF79D394B969}"/>
</file>

<file path=customXml/itemProps3.xml><?xml version="1.0" encoding="utf-8"?>
<ds:datastoreItem xmlns:ds="http://schemas.openxmlformats.org/officeDocument/2006/customXml" ds:itemID="{FCD25E06-69FA-440C-9C5B-90E23ECA1A86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282</TotalTime>
  <Words>468</Words>
  <Application>Microsoft Office PowerPoint</Application>
  <PresentationFormat>On-screen Show (4:3)</PresentationFormat>
  <Paragraphs>143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PT Bold Heading</vt:lpstr>
      <vt:lpstr>Symbol</vt:lpstr>
      <vt:lpstr>Tahoma</vt:lpstr>
      <vt:lpstr>Times New Roman</vt:lpstr>
      <vt:lpstr>Wingdings</vt:lpstr>
      <vt:lpstr>Retrospect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ALI ALGOZEEB</cp:lastModifiedBy>
  <cp:revision>37</cp:revision>
  <dcterms:created xsi:type="dcterms:W3CDTF">2017-02-18T19:01:08Z</dcterms:created>
  <dcterms:modified xsi:type="dcterms:W3CDTF">2017-11-21T21:07:01Z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0x0101008A0ACDFBBAD8CC47806620AF313F22E0</vt:lpwstr>
  </property>
</Properties>
</file>